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00CCFF"/>
    <a:srgbClr val="FF99FF"/>
    <a:srgbClr val="9999FF"/>
    <a:srgbClr val="B8FA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77B819-9797-4A2E-BFA7-01063020D8D1}" type="datetimeFigureOut">
              <a:rPr lang="en-GB" smtClean="0"/>
              <a:t>02/09/2020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374511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77B819-9797-4A2E-BFA7-01063020D8D1}" type="datetimeFigureOut">
              <a:rPr lang="en-GB" smtClean="0"/>
              <a:t>02/09/2020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854644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877B819-9797-4A2E-BFA7-01063020D8D1}" type="datetimeFigureOut">
              <a:rPr lang="en-GB" smtClean="0"/>
              <a:t>02/09/2020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1661358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77B819-9797-4A2E-BFA7-01063020D8D1}" type="datetimeFigureOut">
              <a:rPr lang="en-GB" smtClean="0"/>
              <a:t>02/09/2020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0596764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77B819-9797-4A2E-BFA7-01063020D8D1}" type="datetimeFigureOut">
              <a:rPr lang="en-GB" smtClean="0"/>
              <a:t>02/09/2020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196745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77B819-9797-4A2E-BFA7-01063020D8D1}" type="datetimeFigureOut">
              <a:rPr lang="en-GB" smtClean="0"/>
              <a:t>02/09/2020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755634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77B819-9797-4A2E-BFA7-01063020D8D1}" type="datetimeFigureOut">
              <a:rPr lang="en-GB" smtClean="0"/>
              <a:t>02/09/2020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1575574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877B819-9797-4A2E-BFA7-01063020D8D1}" type="datetimeFigureOut">
              <a:rPr lang="en-GB" smtClean="0"/>
              <a:t>02/09/2020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1909520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877B819-9797-4A2E-BFA7-01063020D8D1}" type="datetimeFigureOut">
              <a:rPr lang="en-GB" smtClean="0"/>
              <a:t>02/09/2020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1942675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77B819-9797-4A2E-BFA7-01063020D8D1}" type="datetimeFigureOut">
              <a:rPr lang="en-GB" smtClean="0"/>
              <a:t>02/09/2020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49338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77B819-9797-4A2E-BFA7-01063020D8D1}" type="datetimeFigureOut">
              <a:rPr lang="en-GB" smtClean="0"/>
              <a:t>02/09/2020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FDEE9A-3B7C-49B0-B7E6-FFCE9C0CA079}" type="slidenum">
              <a:rPr lang="en-GB" smtClean="0"/>
              <a:t>‹#›</a:t>
            </a:fld>
            <a:endParaRPr lang="en-GB"/>
          </a:p>
        </p:txBody>
      </p:sp>
    </p:spTree>
    <p:extLst>
      <p:ext uri="{BB962C8B-B14F-4D97-AF65-F5344CB8AC3E}">
        <p14:creationId xmlns:p14="http://schemas.microsoft.com/office/powerpoint/2010/main" val="2762602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40000"/>
                <a:lumOff val="60000"/>
              </a:schemeClr>
            </a:gs>
            <a:gs pos="100000">
              <a:schemeClr val="accent1">
                <a:lumMod val="95000"/>
                <a:lumOff val="5000"/>
              </a:schemeClr>
            </a:gs>
            <a:gs pos="100000">
              <a:schemeClr val="accent1">
                <a:lumMod val="40000"/>
                <a:lumOff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7B819-9797-4A2E-BFA7-01063020D8D1}" type="datetimeFigureOut">
              <a:rPr lang="en-GB" smtClean="0"/>
              <a:t>02/09/2020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FDEE9A-3B7C-49B0-B7E6-FFCE9C0CA079}" type="slidenum">
              <a:rPr lang="en-GB" smtClean="0"/>
              <a:t>‹#›</a:t>
            </a:fld>
            <a:endParaRPr lang="en-GB"/>
          </a:p>
        </p:txBody>
      </p:sp>
    </p:spTree>
    <p:extLst>
      <p:ext uri="{BB962C8B-B14F-4D97-AF65-F5344CB8AC3E}">
        <p14:creationId xmlns:p14="http://schemas.microsoft.com/office/powerpoint/2010/main" val="1726141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8.xml"/><Relationship Id="rId5" Type="http://schemas.openxmlformats.org/officeDocument/2006/relationships/image" Target="../media/image17.jpe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8.xml"/><Relationship Id="rId5" Type="http://schemas.openxmlformats.org/officeDocument/2006/relationships/image" Target="../media/image22.png"/><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8.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28.jp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png"/><Relationship Id="rId1" Type="http://schemas.openxmlformats.org/officeDocument/2006/relationships/slideLayout" Target="../slideLayouts/slideLayout8.xml"/><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1244516048"/>
              </p:ext>
            </p:extLst>
          </p:nvPr>
        </p:nvGraphicFramePr>
        <p:xfrm>
          <a:off x="293370" y="326642"/>
          <a:ext cx="7956551" cy="5870958"/>
        </p:xfrm>
        <a:graphic>
          <a:graphicData uri="http://schemas.openxmlformats.org/drawingml/2006/table">
            <a:tbl>
              <a:tblPr firstRow="1" firstCol="1" bandRow="1">
                <a:tableStyleId>{22838BEF-8BB2-4498-84A7-C5851F593DF1}</a:tableStyleId>
              </a:tblPr>
              <a:tblGrid>
                <a:gridCol w="3727292">
                  <a:extLst>
                    <a:ext uri="{9D8B030D-6E8A-4147-A177-3AD203B41FA5}">
                      <a16:colId xmlns:a16="http://schemas.microsoft.com/office/drawing/2014/main" val="3174312776"/>
                    </a:ext>
                  </a:extLst>
                </a:gridCol>
                <a:gridCol w="1585816">
                  <a:extLst>
                    <a:ext uri="{9D8B030D-6E8A-4147-A177-3AD203B41FA5}">
                      <a16:colId xmlns:a16="http://schemas.microsoft.com/office/drawing/2014/main" val="3400535652"/>
                    </a:ext>
                  </a:extLst>
                </a:gridCol>
                <a:gridCol w="2643443">
                  <a:extLst>
                    <a:ext uri="{9D8B030D-6E8A-4147-A177-3AD203B41FA5}">
                      <a16:colId xmlns:a16="http://schemas.microsoft.com/office/drawing/2014/main" val="3244794146"/>
                    </a:ext>
                  </a:extLst>
                </a:gridCol>
              </a:tblGrid>
              <a:tr h="803275">
                <a:tc>
                  <a:txBody>
                    <a:bodyPr/>
                    <a:lstStyle/>
                    <a:p>
                      <a:pPr>
                        <a:lnSpc>
                          <a:spcPct val="107000"/>
                        </a:lnSpc>
                        <a:spcAft>
                          <a:spcPts val="0"/>
                        </a:spcAft>
                      </a:pPr>
                      <a:r>
                        <a:rPr lang="en-GB" sz="2600">
                          <a:effectLst/>
                        </a:rPr>
                        <a:t>Faith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St Mother Teresa</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Parable of the Mustard Seed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42659701"/>
                  </a:ext>
                </a:extLst>
              </a:tr>
              <a:tr h="803275">
                <a:tc>
                  <a:txBody>
                    <a:bodyPr/>
                    <a:lstStyle/>
                    <a:p>
                      <a:pPr>
                        <a:lnSpc>
                          <a:spcPct val="107000"/>
                        </a:lnSpc>
                        <a:spcAft>
                          <a:spcPts val="0"/>
                        </a:spcAft>
                      </a:pPr>
                      <a:r>
                        <a:rPr lang="en-GB" sz="2600">
                          <a:effectLst/>
                        </a:rPr>
                        <a:t>Hope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Daniel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Parable of the prodigal Son</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4154204"/>
                  </a:ext>
                </a:extLst>
              </a:tr>
              <a:tr h="1051308">
                <a:tc>
                  <a:txBody>
                    <a:bodyPr/>
                    <a:lstStyle/>
                    <a:p>
                      <a:pPr>
                        <a:lnSpc>
                          <a:spcPct val="107000"/>
                        </a:lnSpc>
                        <a:spcAft>
                          <a:spcPts val="0"/>
                        </a:spcAft>
                      </a:pPr>
                      <a:r>
                        <a:rPr lang="en-GB" sz="2600">
                          <a:effectLst/>
                        </a:rPr>
                        <a:t>Charity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Blessed Pier Giorgio </a:t>
                      </a:r>
                      <a:r>
                        <a:rPr lang="en-GB" sz="2000" dirty="0" err="1">
                          <a:effectLst/>
                        </a:rPr>
                        <a:t>Frassati</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The widow’s mite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0853369"/>
                  </a:ext>
                </a:extLst>
              </a:tr>
              <a:tr h="803275">
                <a:tc>
                  <a:txBody>
                    <a:bodyPr/>
                    <a:lstStyle/>
                    <a:p>
                      <a:pPr>
                        <a:lnSpc>
                          <a:spcPct val="107000"/>
                        </a:lnSpc>
                        <a:spcAft>
                          <a:spcPts val="0"/>
                        </a:spcAft>
                      </a:pPr>
                      <a:r>
                        <a:rPr lang="en-GB" sz="2600">
                          <a:effectLst/>
                        </a:rPr>
                        <a:t>Wisdom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Samuel</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The wise and foolish builder</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45733499"/>
                  </a:ext>
                </a:extLst>
              </a:tr>
              <a:tr h="803275">
                <a:tc>
                  <a:txBody>
                    <a:bodyPr/>
                    <a:lstStyle/>
                    <a:p>
                      <a:pPr>
                        <a:lnSpc>
                          <a:spcPct val="107000"/>
                        </a:lnSpc>
                        <a:spcAft>
                          <a:spcPts val="0"/>
                        </a:spcAft>
                      </a:pPr>
                      <a:r>
                        <a:rPr lang="en-GB" sz="2600">
                          <a:effectLst/>
                        </a:rPr>
                        <a:t>Justice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Oscar Romero</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Parable of the unjust judge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65172913"/>
                  </a:ext>
                </a:extLst>
              </a:tr>
              <a:tr h="803275">
                <a:tc>
                  <a:txBody>
                    <a:bodyPr/>
                    <a:lstStyle/>
                    <a:p>
                      <a:pPr>
                        <a:lnSpc>
                          <a:spcPct val="107000"/>
                        </a:lnSpc>
                        <a:spcAft>
                          <a:spcPts val="0"/>
                        </a:spcAft>
                      </a:pPr>
                      <a:r>
                        <a:rPr lang="en-GB" sz="2600">
                          <a:effectLst/>
                        </a:rPr>
                        <a:t>Courage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Maximilian Kolbe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David and Goliath (Not a parable!)</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68359144"/>
                  </a:ext>
                </a:extLst>
              </a:tr>
              <a:tr h="803275">
                <a:tc>
                  <a:txBody>
                    <a:bodyPr/>
                    <a:lstStyle/>
                    <a:p>
                      <a:pPr>
                        <a:lnSpc>
                          <a:spcPct val="107000"/>
                        </a:lnSpc>
                        <a:spcAft>
                          <a:spcPts val="0"/>
                        </a:spcAft>
                      </a:pPr>
                      <a:r>
                        <a:rPr lang="en-GB" sz="2600">
                          <a:effectLst/>
                        </a:rPr>
                        <a:t>Self - control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a:effectLst/>
                        </a:rPr>
                        <a:t>St Moses the Strong</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2000" dirty="0">
                          <a:effectLst/>
                        </a:rPr>
                        <a:t>Parable of the Sower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91629901"/>
                  </a:ext>
                </a:extLst>
              </a:tr>
            </a:tbl>
          </a:graphicData>
        </a:graphic>
      </p:graphicFrame>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440661" y="0"/>
            <a:ext cx="4849398" cy="6858000"/>
          </a:xfrm>
          <a:prstGeom prst="rect">
            <a:avLst/>
          </a:prstGeom>
        </p:spPr>
      </p:pic>
    </p:spTree>
    <p:extLst>
      <p:ext uri="{BB962C8B-B14F-4D97-AF65-F5344CB8AC3E}">
        <p14:creationId xmlns:p14="http://schemas.microsoft.com/office/powerpoint/2010/main" val="33177000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999FF"/>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111760"/>
            <a:ext cx="3932237" cy="1600200"/>
          </a:xfrm>
        </p:spPr>
        <p:txBody>
          <a:bodyPr>
            <a:noAutofit/>
          </a:bodyPr>
          <a:lstStyle/>
          <a:p>
            <a:r>
              <a:rPr lang="en-GB" sz="11500" b="1" dirty="0" smtClean="0">
                <a:latin typeface="Twinkl Cursive Looped" panose="02000000000000000000" pitchFamily="2" charset="0"/>
              </a:rPr>
              <a:t>Faith</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111760" y="1486059"/>
            <a:ext cx="4277360" cy="5189061"/>
          </a:xfrm>
        </p:spPr>
        <p:txBody>
          <a:bodyPr>
            <a:normAutofit fontScale="92500" lnSpcReduction="20000"/>
          </a:bodyPr>
          <a:lstStyle/>
          <a:p>
            <a:pPr marL="0" indent="0">
              <a:buNone/>
            </a:pPr>
            <a:r>
              <a:rPr lang="en-GB" dirty="0" smtClean="0"/>
              <a:t>Did you know that whilst millions of Christians admire Mother Teresa for her work with children and adults who society had rejected,  she felt that she was not good enough and she questioned her faith.</a:t>
            </a:r>
          </a:p>
          <a:p>
            <a:pPr marL="0" indent="0">
              <a:buNone/>
            </a:pPr>
            <a:r>
              <a:rPr lang="en-GB" dirty="0" smtClean="0"/>
              <a:t>It can be hard to believe and to act differently because of our beliefs.  By keeping going even when things get tough that is true faith.  </a:t>
            </a:r>
          </a:p>
          <a:p>
            <a:pPr marL="0" indent="0">
              <a:buNone/>
            </a:pPr>
            <a:endParaRPr lang="en-GB" dirty="0"/>
          </a:p>
        </p:txBody>
      </p:sp>
      <p:sp>
        <p:nvSpPr>
          <p:cNvPr id="8" name="Text Placeholder 7"/>
          <p:cNvSpPr>
            <a:spLocks noGrp="1"/>
          </p:cNvSpPr>
          <p:nvPr>
            <p:ph type="body" sz="half" idx="2"/>
          </p:nvPr>
        </p:nvSpPr>
        <p:spPr>
          <a:xfrm>
            <a:off x="4490720" y="101600"/>
            <a:ext cx="7605077" cy="6573520"/>
          </a:xfrm>
        </p:spPr>
        <p:txBody>
          <a:bodyPr>
            <a:noAutofit/>
          </a:bodyPr>
          <a:lstStyle/>
          <a:p>
            <a:r>
              <a:rPr lang="en-GB" sz="2400" b="1" dirty="0" smtClean="0">
                <a:latin typeface="Twinkl Cursive Looped" panose="02000000000000000000" pitchFamily="2" charset="0"/>
              </a:rPr>
              <a:t>St Mother Teresa</a:t>
            </a:r>
          </a:p>
          <a:p>
            <a:r>
              <a:rPr lang="en-GB" sz="2400" b="1" dirty="0">
                <a:latin typeface="Twinkl Cursive Looped" panose="02000000000000000000" pitchFamily="2" charset="0"/>
              </a:rPr>
              <a:t>Mother Teresa is mostly known for her charitable work, rather than her life as a missionary. </a:t>
            </a:r>
          </a:p>
          <a:p>
            <a:r>
              <a:rPr lang="en-GB" sz="2400" b="1" dirty="0">
                <a:latin typeface="Twinkl Cursive Looped" panose="02000000000000000000" pitchFamily="2" charset="0"/>
              </a:rPr>
              <a:t>In 1950, she established the Missionaries of Charity - an organisation that cared for people in extreme poverty. </a:t>
            </a:r>
          </a:p>
          <a:p>
            <a:r>
              <a:rPr lang="en-GB" sz="2400" b="1" dirty="0">
                <a:latin typeface="Twinkl Cursive Looped" panose="02000000000000000000" pitchFamily="2" charset="0"/>
              </a:rPr>
              <a:t>In India, lots of people were afraid of diseases like leprosy or AIDs. But, through this organisation, Mother Teresa cared for them. </a:t>
            </a:r>
          </a:p>
          <a:p>
            <a:r>
              <a:rPr lang="en-GB" sz="2400" b="1" dirty="0">
                <a:latin typeface="Twinkl Cursive Looped" panose="02000000000000000000" pitchFamily="2" charset="0"/>
              </a:rPr>
              <a:t>The congregation raised funds to build orphanages, hospitals and homes for the ill. Volunteers from the charity ran these places, including Mother Teresa. </a:t>
            </a:r>
          </a:p>
          <a:p>
            <a:r>
              <a:rPr lang="en-GB" sz="2400" b="1" dirty="0">
                <a:latin typeface="Twinkl Cursive Looped" panose="02000000000000000000" pitchFamily="2" charset="0"/>
              </a:rPr>
              <a:t>In 1979, she received the Nobel Peace Prize for her charity work. In 2016, Pope Francis canonised her as a Saint in the Catholic Church. </a:t>
            </a:r>
            <a:endParaRPr lang="en-GB" sz="2400" b="1" dirty="0" smtClean="0">
              <a:latin typeface="Twinkl Cursive Looped" panose="02000000000000000000" pitchFamily="2" charset="0"/>
            </a:endParaRPr>
          </a:p>
          <a:p>
            <a:r>
              <a:rPr lang="en-GB" sz="2400" b="1" dirty="0">
                <a:solidFill>
                  <a:schemeClr val="bg1"/>
                </a:solidFill>
                <a:latin typeface="Twinkl Cursive Looped" panose="02000000000000000000" pitchFamily="2" charset="0"/>
              </a:rPr>
              <a:t>“Not all of us can do great things. But we can do small things with great love.”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4992" y="-7461"/>
            <a:ext cx="1056091" cy="1493520"/>
          </a:xfrm>
          <a:prstGeom prst="rect">
            <a:avLst/>
          </a:prstGeom>
        </p:spPr>
      </p:pic>
    </p:spTree>
    <p:extLst>
      <p:ext uri="{BB962C8B-B14F-4D97-AF65-F5344CB8AC3E}">
        <p14:creationId xmlns:p14="http://schemas.microsoft.com/office/powerpoint/2010/main" val="2233395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999FF"/>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13360" y="101600"/>
            <a:ext cx="3932237" cy="1600200"/>
          </a:xfrm>
        </p:spPr>
        <p:txBody>
          <a:bodyPr>
            <a:noAutofit/>
          </a:bodyPr>
          <a:lstStyle/>
          <a:p>
            <a:r>
              <a:rPr lang="en-GB" sz="11500" b="1" dirty="0" smtClean="0">
                <a:latin typeface="Twinkl Cursive Looped" panose="02000000000000000000" pitchFamily="2" charset="0"/>
              </a:rPr>
              <a:t>Faith</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123508" y="1496219"/>
            <a:ext cx="6707102" cy="1815941"/>
          </a:xfrm>
        </p:spPr>
        <p:txBody>
          <a:bodyPr>
            <a:normAutofit lnSpcReduction="10000"/>
          </a:bodyPr>
          <a:lstStyle/>
          <a:p>
            <a:pPr marL="0" indent="0">
              <a:buNone/>
            </a:pPr>
            <a:r>
              <a:rPr lang="en-GB" dirty="0" smtClean="0"/>
              <a:t>Parable of the mustard seed shows that faith starts as a small thing like a seed but can grow large and strong like a tree.</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29000"/>
            <a:ext cx="2302341" cy="325596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0610" y="0"/>
            <a:ext cx="5347551" cy="6858000"/>
          </a:xfrm>
          <a:prstGeom prst="rect">
            <a:avLst/>
          </a:prstGeom>
        </p:spPr>
      </p:pic>
      <p:pic>
        <p:nvPicPr>
          <p:cNvPr id="5" name="Picture 4"/>
          <p:cNvPicPr>
            <a:picLocks noChangeAspect="1"/>
          </p:cNvPicPr>
          <p:nvPr/>
        </p:nvPicPr>
        <p:blipFill>
          <a:blip r:embed="rId4">
            <a:duotone>
              <a:prstClr val="black"/>
              <a:srgbClr val="7030A0">
                <a:tint val="45000"/>
                <a:satMod val="400000"/>
              </a:srgbClr>
            </a:duotone>
          </a:blip>
          <a:stretch>
            <a:fillRect/>
          </a:stretch>
        </p:blipFill>
        <p:spPr>
          <a:xfrm>
            <a:off x="2302341" y="4270904"/>
            <a:ext cx="4151565" cy="2414058"/>
          </a:xfrm>
          <a:prstGeom prst="rect">
            <a:avLst/>
          </a:prstGeom>
        </p:spPr>
      </p:pic>
      <p:sp>
        <p:nvSpPr>
          <p:cNvPr id="6" name="TextBox 5"/>
          <p:cNvSpPr txBox="1"/>
          <p:nvPr/>
        </p:nvSpPr>
        <p:spPr>
          <a:xfrm>
            <a:off x="2302341" y="3753954"/>
            <a:ext cx="4169579" cy="400110"/>
          </a:xfrm>
          <a:prstGeom prst="rect">
            <a:avLst/>
          </a:prstGeom>
          <a:solidFill>
            <a:srgbClr val="7030A0"/>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faith</a:t>
            </a:r>
            <a:endParaRPr lang="en-GB" sz="2000" b="1" dirty="0">
              <a:solidFill>
                <a:schemeClr val="bg1"/>
              </a:solidFill>
              <a:latin typeface="Twinkl Cursive Looped" panose="02000000000000000000" pitchFamily="2" charset="0"/>
            </a:endParaRPr>
          </a:p>
        </p:txBody>
      </p:sp>
    </p:spTree>
    <p:extLst>
      <p:ext uri="{BB962C8B-B14F-4D97-AF65-F5344CB8AC3E}">
        <p14:creationId xmlns:p14="http://schemas.microsoft.com/office/powerpoint/2010/main" val="8327231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111760"/>
            <a:ext cx="3932237" cy="1600200"/>
          </a:xfrm>
        </p:spPr>
        <p:txBody>
          <a:bodyPr>
            <a:noAutofit/>
          </a:bodyPr>
          <a:lstStyle/>
          <a:p>
            <a:r>
              <a:rPr lang="en-GB" sz="11500" b="1" dirty="0" smtClean="0">
                <a:latin typeface="Twinkl Cursive Looped" panose="02000000000000000000" pitchFamily="2" charset="0"/>
              </a:rPr>
              <a:t>Hope</a:t>
            </a:r>
            <a:endParaRPr lang="en-GB" sz="11500" b="1" dirty="0">
              <a:latin typeface="Twinkl Cursive Looped" panose="02000000000000000000" pitchFamily="2" charset="0"/>
            </a:endParaRPr>
          </a:p>
        </p:txBody>
      </p:sp>
      <p:sp useBgFill="1">
        <p:nvSpPr>
          <p:cNvPr id="7" name="Content Placeholder 6"/>
          <p:cNvSpPr>
            <a:spLocks noGrp="1"/>
          </p:cNvSpPr>
          <p:nvPr>
            <p:ph idx="1"/>
          </p:nvPr>
        </p:nvSpPr>
        <p:spPr>
          <a:xfrm>
            <a:off x="101600" y="1737361"/>
            <a:ext cx="5080000" cy="4856480"/>
          </a:xfrm>
        </p:spPr>
        <p:txBody>
          <a:bodyPr>
            <a:normAutofit lnSpcReduction="10000"/>
          </a:bodyPr>
          <a:lstStyle/>
          <a:p>
            <a:pPr marL="0" indent="0">
              <a:buNone/>
            </a:pPr>
            <a:r>
              <a:rPr lang="en-GB" dirty="0" smtClean="0"/>
              <a:t>Daniel believed in God.  He prayed to God because he believed.</a:t>
            </a:r>
          </a:p>
          <a:p>
            <a:pPr marL="0" indent="0">
              <a:buNone/>
            </a:pPr>
            <a:r>
              <a:rPr lang="en-GB" dirty="0" smtClean="0"/>
              <a:t>He was treated badly because of his faith.</a:t>
            </a:r>
          </a:p>
          <a:p>
            <a:pPr marL="0" indent="0">
              <a:buNone/>
            </a:pPr>
            <a:r>
              <a:rPr lang="en-GB" dirty="0" smtClean="0"/>
              <a:t>He hoped that his faith would keep him safe when he was thrown in with the lions.</a:t>
            </a:r>
          </a:p>
          <a:p>
            <a:pPr marL="0" indent="0">
              <a:buNone/>
            </a:pPr>
            <a:r>
              <a:rPr lang="en-GB" dirty="0" smtClean="0"/>
              <a:t>God kept him safe!</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3690" y="12700"/>
            <a:ext cx="2088832" cy="295401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95440" y="91314"/>
            <a:ext cx="5201920" cy="6712953"/>
          </a:xfrm>
          <a:prstGeom prst="rect">
            <a:avLst/>
          </a:prstGeom>
        </p:spPr>
      </p:pic>
    </p:spTree>
    <p:extLst>
      <p:ext uri="{BB962C8B-B14F-4D97-AF65-F5344CB8AC3E}">
        <p14:creationId xmlns:p14="http://schemas.microsoft.com/office/powerpoint/2010/main" val="3874947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srcRect l="13851"/>
          <a:stretch/>
        </p:blipFill>
        <p:spPr>
          <a:xfrm>
            <a:off x="8138160" y="62878"/>
            <a:ext cx="3913612" cy="2558578"/>
          </a:xfrm>
          <a:prstGeom prst="rect">
            <a:avLst/>
          </a:prstGeom>
        </p:spPr>
      </p:pic>
      <p:sp>
        <p:nvSpPr>
          <p:cNvPr id="3" name="Title 2"/>
          <p:cNvSpPr>
            <a:spLocks noGrp="1"/>
          </p:cNvSpPr>
          <p:nvPr>
            <p:ph type="title"/>
          </p:nvPr>
        </p:nvSpPr>
        <p:spPr>
          <a:xfrm>
            <a:off x="213360" y="101600"/>
            <a:ext cx="3932237" cy="1600200"/>
          </a:xfrm>
        </p:spPr>
        <p:txBody>
          <a:bodyPr>
            <a:noAutofit/>
          </a:bodyPr>
          <a:lstStyle/>
          <a:p>
            <a:r>
              <a:rPr lang="en-GB" sz="11500" b="1" dirty="0" smtClean="0">
                <a:latin typeface="Twinkl Cursive Looped" panose="02000000000000000000" pitchFamily="2" charset="0"/>
              </a:rPr>
              <a:t>Hope</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8067040" y="2212552"/>
            <a:ext cx="4622800" cy="520624"/>
          </a:xfrm>
        </p:spPr>
        <p:txBody>
          <a:bodyPr>
            <a:normAutofit/>
          </a:bodyPr>
          <a:lstStyle/>
          <a:p>
            <a:pPr marL="0" indent="0">
              <a:buNone/>
            </a:pPr>
            <a:r>
              <a:rPr lang="en-GB" sz="2800" dirty="0" smtClean="0"/>
              <a:t>Parable of the prodigal son</a:t>
            </a:r>
          </a:p>
          <a:p>
            <a:pPr marL="0" indent="0">
              <a:buNone/>
            </a:pPr>
            <a:endParaRPr lang="en-GB" dirty="0"/>
          </a:p>
        </p:txBody>
      </p:sp>
      <p:sp>
        <p:nvSpPr>
          <p:cNvPr id="6" name="TextBox 5"/>
          <p:cNvSpPr txBox="1"/>
          <p:nvPr/>
        </p:nvSpPr>
        <p:spPr>
          <a:xfrm>
            <a:off x="8141272" y="2733176"/>
            <a:ext cx="3910500" cy="415350"/>
          </a:xfrm>
          <a:prstGeom prst="rect">
            <a:avLst/>
          </a:prstGeom>
          <a:solidFill>
            <a:srgbClr val="7030A0"/>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hope</a:t>
            </a:r>
            <a:endParaRPr lang="en-GB" sz="2000" b="1" dirty="0">
              <a:solidFill>
                <a:schemeClr val="bg1"/>
              </a:solidFill>
              <a:latin typeface="Twinkl Cursive Looped" panose="02000000000000000000" pitchFamily="2" charset="0"/>
            </a:endParaRPr>
          </a:p>
        </p:txBody>
      </p:sp>
      <p:pic>
        <p:nvPicPr>
          <p:cNvPr id="8" name="Picture 7"/>
          <p:cNvPicPr>
            <a:picLocks noChangeAspect="1"/>
          </p:cNvPicPr>
          <p:nvPr/>
        </p:nvPicPr>
        <p:blipFill>
          <a:blip r:embed="rId3">
            <a:duotone>
              <a:prstClr val="black"/>
              <a:srgbClr val="FFCCFF">
                <a:tint val="45000"/>
                <a:satMod val="400000"/>
              </a:srgbClr>
            </a:duotone>
          </a:blip>
          <a:stretch>
            <a:fillRect/>
          </a:stretch>
        </p:blipFill>
        <p:spPr>
          <a:xfrm>
            <a:off x="8141272" y="3148526"/>
            <a:ext cx="3910500" cy="2596573"/>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90500" y="0"/>
            <a:ext cx="1357831" cy="1920240"/>
          </a:xfrm>
          <a:prstGeom prst="rect">
            <a:avLst/>
          </a:prstGeom>
        </p:spPr>
      </p:pic>
      <p:sp>
        <p:nvSpPr>
          <p:cNvPr id="12" name="TextBox 11"/>
          <p:cNvSpPr txBox="1"/>
          <p:nvPr/>
        </p:nvSpPr>
        <p:spPr>
          <a:xfrm>
            <a:off x="103472" y="1722989"/>
            <a:ext cx="8084250" cy="5447645"/>
          </a:xfrm>
          <a:prstGeom prst="rect">
            <a:avLst/>
          </a:prstGeom>
          <a:noFill/>
        </p:spPr>
        <p:txBody>
          <a:bodyPr wrap="square" rtlCol="0">
            <a:spAutoFit/>
          </a:bodyPr>
          <a:lstStyle/>
          <a:p>
            <a:r>
              <a:rPr lang="en-GB" sz="2400" dirty="0" smtClean="0"/>
              <a:t>Once the son had wasted all the money that his father had given him,  when all his friends had disappeared and when all that the son had let to him was eating the scraps that he was feeding to the pigs – the son felt he had nothing left.</a:t>
            </a:r>
            <a:endParaRPr lang="en-GB" sz="2400" dirty="0"/>
          </a:p>
          <a:p>
            <a:r>
              <a:rPr lang="en-GB" sz="2400" dirty="0" smtClean="0"/>
              <a:t>He admitted to God and to himself that he had done wrong.</a:t>
            </a:r>
            <a:endParaRPr lang="en-GB" sz="2400" dirty="0"/>
          </a:p>
          <a:p>
            <a:r>
              <a:rPr lang="en-GB" sz="2400" dirty="0" smtClean="0"/>
              <a:t>He thought about his father and what a kind and fair person he was.  He began to hope.  He hoped that his father would take pity on him.</a:t>
            </a:r>
            <a:endParaRPr lang="en-GB" sz="2400" dirty="0"/>
          </a:p>
          <a:p>
            <a:r>
              <a:rPr lang="en-GB" sz="2400" dirty="0" smtClean="0"/>
              <a:t>This hope was strong enough to take him on a journey back to his father.  His hope was rewarded when his father came to meet him and hug him, welcoming him back to the family.</a:t>
            </a:r>
            <a:endParaRPr lang="en-GB" sz="2400" dirty="0"/>
          </a:p>
          <a:p>
            <a:r>
              <a:rPr lang="en-GB" sz="2400" dirty="0" smtClean="0"/>
              <a:t>God always meets our hope for forgiveness with open arms just like the father in the prodigal son.</a:t>
            </a:r>
          </a:p>
          <a:p>
            <a:endParaRPr lang="en-GB" dirty="0"/>
          </a:p>
          <a:p>
            <a:endParaRPr lang="en-GB" dirty="0"/>
          </a:p>
        </p:txBody>
      </p:sp>
    </p:spTree>
    <p:extLst>
      <p:ext uri="{BB962C8B-B14F-4D97-AF65-F5344CB8AC3E}">
        <p14:creationId xmlns:p14="http://schemas.microsoft.com/office/powerpoint/2010/main" val="1229200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CCFF"/>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half" idx="2"/>
          </p:nvPr>
        </p:nvSpPr>
        <p:spPr>
          <a:xfrm>
            <a:off x="9712960" y="3071544"/>
            <a:ext cx="6639877" cy="6573520"/>
          </a:xfrm>
        </p:spPr>
        <p:txBody>
          <a:bodyPr>
            <a:noAutofit/>
          </a:bodyPr>
          <a:lstStyle/>
          <a:p>
            <a:r>
              <a:rPr lang="en-GB" sz="2400" b="1" dirty="0">
                <a:latin typeface="Twinkl Cursive Looped" panose="02000000000000000000" pitchFamily="2" charset="0"/>
              </a:rPr>
              <a:t>Blessed Pier </a:t>
            </a:r>
            <a:endParaRPr lang="en-GB" sz="2400" b="1" dirty="0" smtClean="0">
              <a:latin typeface="Twinkl Cursive Looped" panose="02000000000000000000" pitchFamily="2" charset="0"/>
            </a:endParaRPr>
          </a:p>
          <a:p>
            <a:r>
              <a:rPr lang="en-GB" sz="2400" b="1" dirty="0" smtClean="0">
                <a:latin typeface="Twinkl Cursive Looped" panose="02000000000000000000" pitchFamily="2" charset="0"/>
              </a:rPr>
              <a:t>Giorgio </a:t>
            </a:r>
            <a:r>
              <a:rPr lang="en-GB" sz="2400" b="1" dirty="0" err="1" smtClean="0">
                <a:latin typeface="Twinkl Cursive Looped" panose="02000000000000000000" pitchFamily="2" charset="0"/>
              </a:rPr>
              <a:t>Frassati</a:t>
            </a:r>
            <a:endParaRPr lang="en-GB" sz="2400" b="1" dirty="0" smtClean="0">
              <a:latin typeface="Twinkl Cursive Looped" panose="02000000000000000000" pitchFamily="2" charset="0"/>
            </a:endParaRPr>
          </a:p>
          <a:p>
            <a:endParaRPr lang="en-GB" sz="2400" b="1" dirty="0">
              <a:latin typeface="Twinkl Cursive Looped" panose="02000000000000000000" pitchFamily="2" charset="0"/>
            </a:endParaRPr>
          </a:p>
        </p:txBody>
      </p:sp>
      <p:sp>
        <p:nvSpPr>
          <p:cNvPr id="4" name="Rectangle 1"/>
          <p:cNvSpPr>
            <a:spLocks noChangeArrowheads="1"/>
          </p:cNvSpPr>
          <p:nvPr/>
        </p:nvSpPr>
        <p:spPr bwMode="auto">
          <a:xfrm>
            <a:off x="288731" y="119409"/>
            <a:ext cx="8253447" cy="6924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fontAlgn="ctr"/>
            <a:r>
              <a:rPr lang="en-GB" sz="7200" b="1" dirty="0" smtClean="0">
                <a:latin typeface="Twinkl Cursive Looped" panose="02000000000000000000" pitchFamily="2" charset="0"/>
              </a:rPr>
              <a:t>Charity</a:t>
            </a:r>
          </a:p>
          <a:p>
            <a:pPr lvl="0" fontAlgn="ctr"/>
            <a:r>
              <a:rPr kumimoji="0" lang="en-US" altLang="en-US" sz="1400" b="1" i="0" u="none" strike="noStrike" cap="none" normalizeH="0" baseline="0" dirty="0" smtClean="0">
                <a:ln>
                  <a:noFill/>
                </a:ln>
                <a:solidFill>
                  <a:srgbClr val="000000"/>
                </a:solidFill>
                <a:effectLst/>
                <a:cs typeface="Arial" panose="020B0604020202020204" pitchFamily="34" charset="0"/>
              </a:rPr>
              <a:t>Pier Giorgio</a:t>
            </a:r>
            <a:r>
              <a:rPr kumimoji="0" lang="en-US" altLang="en-US" sz="1400" b="1" i="0" u="none" strike="noStrike" cap="none" normalizeH="0" dirty="0" smtClean="0">
                <a:ln>
                  <a:noFill/>
                </a:ln>
                <a:solidFill>
                  <a:srgbClr val="000000"/>
                </a:solidFill>
                <a:effectLst/>
                <a:cs typeface="Arial" panose="020B0604020202020204" pitchFamily="34" charset="0"/>
              </a:rPr>
              <a:t> </a:t>
            </a:r>
            <a:r>
              <a:rPr kumimoji="0" lang="en-US" altLang="en-US" sz="1400" b="1" i="0" u="none" strike="noStrike" cap="none" normalizeH="0" dirty="0" err="1" smtClean="0">
                <a:ln>
                  <a:noFill/>
                </a:ln>
                <a:solidFill>
                  <a:srgbClr val="000000"/>
                </a:solidFill>
                <a:effectLst/>
                <a:cs typeface="Arial" panose="020B0604020202020204" pitchFamily="34" charset="0"/>
              </a:rPr>
              <a:t>Frassati</a:t>
            </a:r>
            <a:endParaRPr kumimoji="0" lang="en-US" altLang="en-US" sz="1400" b="1" i="0" u="none" strike="noStrike" cap="none" normalizeH="0" dirty="0" smtClean="0">
              <a:ln>
                <a:noFill/>
              </a:ln>
              <a:solidFill>
                <a:srgbClr val="000000"/>
              </a:solidFill>
              <a:effectLst/>
              <a:cs typeface="Arial" panose="020B0604020202020204" pitchFamily="34"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rgbClr val="333333"/>
                </a:solidFill>
                <a:effectLst/>
                <a:cs typeface="Arial" panose="020B0604020202020204" pitchFamily="34" charset="0"/>
              </a:rPr>
              <a:t>Some people have called Pier, or Peter, </a:t>
            </a:r>
            <a:r>
              <a:rPr kumimoji="0" lang="en-US" altLang="en-US" sz="1400" b="0" i="0" u="none" strike="noStrike" cap="none" normalizeH="0" baseline="0" dirty="0" err="1" smtClean="0">
                <a:ln>
                  <a:noFill/>
                </a:ln>
                <a:solidFill>
                  <a:srgbClr val="333333"/>
                </a:solidFill>
                <a:effectLst/>
                <a:cs typeface="Arial" panose="020B0604020202020204" pitchFamily="34" charset="0"/>
              </a:rPr>
              <a:t>Frassati</a:t>
            </a:r>
            <a:r>
              <a:rPr kumimoji="0" lang="en-US" altLang="en-US" sz="1400" b="0" i="0" u="none" strike="noStrike" cap="none" normalizeH="0" baseline="0" dirty="0" smtClean="0">
                <a:ln>
                  <a:noFill/>
                </a:ln>
                <a:solidFill>
                  <a:srgbClr val="333333"/>
                </a:solidFill>
                <a:effectLst/>
                <a:cs typeface="Arial" panose="020B0604020202020204" pitchFamily="34" charset="0"/>
              </a:rPr>
              <a:t> a saint for today’s young people. He was handsome and athletic. He hiked, climbed mountains, rode horses, and skied with his many friends. He loved to laugh, and he was famous for his practical jokes. He loved life and lived it to the fullest.</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Pier was born in Turin, Italy, in 1901. His mother was an artist and his father founded and ran the Italian newspaper </a:t>
            </a:r>
            <a:r>
              <a:rPr kumimoji="0" lang="en-US" altLang="en-US" sz="1400" b="0" i="1" u="none" strike="noStrike" cap="none" normalizeH="0" baseline="0" dirty="0" smtClean="0">
                <a:ln>
                  <a:noFill/>
                </a:ln>
                <a:solidFill>
                  <a:srgbClr val="333333"/>
                </a:solidFill>
                <a:effectLst/>
                <a:cs typeface="Arial" panose="020B0604020202020204" pitchFamily="34" charset="0"/>
              </a:rPr>
              <a:t>La Stampa</a:t>
            </a:r>
            <a:r>
              <a:rPr kumimoji="0" lang="en-US" altLang="en-US" sz="1400" b="0" i="0" u="none" strike="noStrike" cap="none" normalizeH="0" baseline="0" dirty="0" smtClean="0">
                <a:ln>
                  <a:noFill/>
                </a:ln>
                <a:solidFill>
                  <a:srgbClr val="333333"/>
                </a:solidFill>
                <a:effectLst/>
                <a:cs typeface="Arial" panose="020B0604020202020204" pitchFamily="34" charset="0"/>
              </a:rPr>
              <a:t>. As he was growing up, Pier developed two habits that became part of his everyday life. He went to Mass daily to receive the Eucharist, and he also prayed the Rosary. He never hesitated to share his faith with others.</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Pier had a great concern for the poor, even as a child. One day a needy mother with a young son came to the </a:t>
            </a:r>
            <a:r>
              <a:rPr kumimoji="0" lang="en-US" altLang="en-US" sz="1400" b="0" i="0" u="none" strike="noStrike" cap="none" normalizeH="0" baseline="0" dirty="0" err="1" smtClean="0">
                <a:ln>
                  <a:noFill/>
                </a:ln>
                <a:solidFill>
                  <a:srgbClr val="333333"/>
                </a:solidFill>
                <a:effectLst/>
                <a:cs typeface="Arial" panose="020B0604020202020204" pitchFamily="34" charset="0"/>
              </a:rPr>
              <a:t>Frassati</a:t>
            </a:r>
            <a:r>
              <a:rPr kumimoji="0" lang="en-US" altLang="en-US" sz="1400" b="0" i="0" u="none" strike="noStrike" cap="none" normalizeH="0" baseline="0" dirty="0" smtClean="0">
                <a:ln>
                  <a:noFill/>
                </a:ln>
                <a:solidFill>
                  <a:srgbClr val="333333"/>
                </a:solidFill>
                <a:effectLst/>
                <a:cs typeface="Arial" panose="020B0604020202020204" pitchFamily="34" charset="0"/>
              </a:rPr>
              <a:t> home to beg for food. Pier noticed that the child was barefoot. He took off his own shoes and gave them to the boy, and then he and his mother fed the poor family. Pier used the money he got as a graduation gift to rent a room for a woman who had been evicted from her apartment because she had no money. He gave away his allowance to the poor, and sometime he chose to walk home from school because he gave the money for his bus or train fare to someone in need.</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He joined the St. Vincent de Paul Society as a young man and spent hours on activities that helped the poor and sick. As a mining engineer, he cared deeply about the rights of the miners. He wanted them to have just working conditions and fair wages.</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When he was 24, Pier became very ill with polio. Some people said he got this disease from caring for people in the slums of Turin, but Pier saw Jesus in the people he served. In his last days, he whispered the names of people who still needed assistance to his family and friends who gathered at his bedside. He died on July 4, 1925.</a:t>
            </a:r>
            <a:br>
              <a:rPr kumimoji="0" lang="en-US" altLang="en-US" sz="1400" b="0" i="0" u="none" strike="noStrike" cap="none" normalizeH="0" baseline="0" dirty="0" smtClean="0">
                <a:ln>
                  <a:noFill/>
                </a:ln>
                <a:solidFill>
                  <a:srgbClr val="333333"/>
                </a:solidFill>
                <a:effectLst/>
                <a:cs typeface="Arial" panose="020B0604020202020204" pitchFamily="34" charset="0"/>
              </a:rPr>
            </a:br>
            <a:r>
              <a:rPr kumimoji="0" lang="en-US" altLang="en-US" sz="1400" b="0" i="0" u="none" strike="noStrike" cap="none" normalizeH="0" baseline="0" dirty="0" smtClean="0">
                <a:ln>
                  <a:noFill/>
                </a:ln>
                <a:solidFill>
                  <a:srgbClr val="333333"/>
                </a:solidFill>
                <a:effectLst/>
                <a:cs typeface="Arial" panose="020B0604020202020204" pitchFamily="34" charset="0"/>
              </a:rPr>
              <a:t/>
            </a:r>
            <a:br>
              <a:rPr kumimoji="0" lang="en-US" altLang="en-US" sz="1400" b="0" i="0" u="none" strike="noStrike" cap="none" normalizeH="0" baseline="0" dirty="0" smtClean="0">
                <a:ln>
                  <a:noFill/>
                </a:ln>
                <a:solidFill>
                  <a:srgbClr val="333333"/>
                </a:solidFill>
                <a:effectLst/>
                <a:cs typeface="Arial" panose="020B0604020202020204" pitchFamily="34" charset="0"/>
              </a:rPr>
            </a:br>
            <a:endParaRPr kumimoji="0" lang="en-US" altLang="en-US" sz="1400" b="0" i="0" u="none" strike="noStrike" cap="none" normalizeH="0" baseline="0" dirty="0" smtClean="0">
              <a:ln>
                <a:noFill/>
              </a:ln>
              <a:solidFill>
                <a:srgbClr val="333333"/>
              </a:solidFill>
              <a:effectLst/>
              <a:cs typeface="Arial" panose="020B0604020202020204" pitchFamily="34" charset="0"/>
            </a:endParaRPr>
          </a:p>
        </p:txBody>
      </p:sp>
      <p:pic>
        <p:nvPicPr>
          <p:cNvPr id="2050" name="Picture 2" descr="Pier_Giorgio_Frassati-218x300_Photo19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46627" y="121920"/>
            <a:ext cx="2076450" cy="28575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8615680" y="4124960"/>
            <a:ext cx="3383280" cy="646331"/>
          </a:xfrm>
          <a:prstGeom prst="rect">
            <a:avLst/>
          </a:prstGeom>
          <a:noFill/>
        </p:spPr>
        <p:txBody>
          <a:bodyPr wrap="square" rtlCol="0">
            <a:spAutoFit/>
          </a:bodyPr>
          <a:lstStyle/>
          <a:p>
            <a:r>
              <a:rPr lang="en-GB" dirty="0" smtClean="0">
                <a:latin typeface="Arial" panose="020B0604020202020204" pitchFamily="34" charset="0"/>
                <a:cs typeface="Arial" panose="020B0604020202020204" pitchFamily="34" charset="0"/>
              </a:rPr>
              <a:t>How do we care for the poor?</a:t>
            </a:r>
          </a:p>
          <a:p>
            <a:r>
              <a:rPr lang="en-GB" dirty="0" smtClean="0">
                <a:latin typeface="Arial" panose="020B0604020202020204" pitchFamily="34" charset="0"/>
                <a:cs typeface="Arial" panose="020B0604020202020204" pitchFamily="34" charset="0"/>
              </a:rPr>
              <a:t>Can we do more?</a:t>
            </a:r>
            <a:endParaRPr lang="en-GB" dirty="0">
              <a:latin typeface="Arial" panose="020B0604020202020204" pitchFamily="34" charset="0"/>
              <a:cs typeface="Arial" panose="020B060402020202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2675" y="4448125"/>
            <a:ext cx="1410402" cy="1994585"/>
          </a:xfrm>
          <a:prstGeom prst="rect">
            <a:avLst/>
          </a:prstGeom>
        </p:spPr>
      </p:pic>
    </p:spTree>
    <p:extLst>
      <p:ext uri="{BB962C8B-B14F-4D97-AF65-F5344CB8AC3E}">
        <p14:creationId xmlns:p14="http://schemas.microsoft.com/office/powerpoint/2010/main" val="1695656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CCFF"/>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13360" y="101600"/>
            <a:ext cx="6390640" cy="1600200"/>
          </a:xfrm>
        </p:spPr>
        <p:txBody>
          <a:bodyPr>
            <a:noAutofit/>
          </a:bodyPr>
          <a:lstStyle/>
          <a:p>
            <a:r>
              <a:rPr lang="en-GB" sz="11500" b="1" dirty="0" smtClean="0">
                <a:latin typeface="Twinkl Cursive Looped" panose="02000000000000000000" pitchFamily="2" charset="0"/>
              </a:rPr>
              <a:t>Charity</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123508" y="1496219"/>
            <a:ext cx="6707102" cy="1815941"/>
          </a:xfrm>
        </p:spPr>
        <p:txBody>
          <a:bodyPr>
            <a:normAutofit lnSpcReduction="10000"/>
          </a:bodyPr>
          <a:lstStyle/>
          <a:p>
            <a:pPr marL="0" indent="0">
              <a:buNone/>
            </a:pPr>
            <a:r>
              <a:rPr lang="en-GB" dirty="0" smtClean="0"/>
              <a:t>The widow gave two coins which was all she had.  Jesus praised her actions because she did everything she could.  </a:t>
            </a:r>
          </a:p>
          <a:p>
            <a:pPr marL="0" indent="0">
              <a:buNone/>
            </a:pPr>
            <a:r>
              <a:rPr lang="en-GB" dirty="0" smtClean="0"/>
              <a:t>Can we show Charity in our daily lives?</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29000"/>
            <a:ext cx="2302341" cy="325596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60663" y="0"/>
            <a:ext cx="4931337" cy="6858000"/>
          </a:xfrm>
          <a:prstGeom prst="rect">
            <a:avLst/>
          </a:prstGeom>
        </p:spPr>
      </p:pic>
      <p:sp>
        <p:nvSpPr>
          <p:cNvPr id="6" name="TextBox 5"/>
          <p:cNvSpPr txBox="1"/>
          <p:nvPr/>
        </p:nvSpPr>
        <p:spPr>
          <a:xfrm>
            <a:off x="2302341" y="3753954"/>
            <a:ext cx="4169579" cy="400110"/>
          </a:xfrm>
          <a:prstGeom prst="rect">
            <a:avLst/>
          </a:prstGeom>
          <a:solidFill>
            <a:schemeClr val="accent1">
              <a:lumMod val="75000"/>
            </a:schemeClr>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charity</a:t>
            </a:r>
            <a:endParaRPr lang="en-GB" sz="2000" b="1" dirty="0">
              <a:solidFill>
                <a:schemeClr val="bg1"/>
              </a:solidFill>
              <a:latin typeface="Twinkl Cursive Looped" panose="02000000000000000000" pitchFamily="2" charset="0"/>
            </a:endParaRPr>
          </a:p>
        </p:txBody>
      </p:sp>
      <p:pic>
        <p:nvPicPr>
          <p:cNvPr id="8" name="Picture 7" descr="See the source image"/>
          <p:cNvPicPr/>
          <p:nvPr/>
        </p:nvPicPr>
        <p:blipFill rotWithShape="1">
          <a:blip r:embed="rId4" cstate="print">
            <a:extLst>
              <a:ext uri="{28A0092B-C50C-407E-A947-70E740481C1C}">
                <a14:useLocalDpi xmlns:a14="http://schemas.microsoft.com/office/drawing/2010/main" val="0"/>
              </a:ext>
            </a:extLst>
          </a:blip>
          <a:srcRect b="25159"/>
          <a:stretch/>
        </p:blipFill>
        <p:spPr bwMode="auto">
          <a:xfrm>
            <a:off x="2302341" y="4234225"/>
            <a:ext cx="4169579" cy="23697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66658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BEBA8EAE-BF5A-486C-A8C5-ECC9F3942E4B}">
                <a14:imgProps xmlns:a14="http://schemas.microsoft.com/office/drawing/2010/main">
                  <a14:imgLayer r:embed="rId3">
                    <a14:imgEffect>
                      <a14:backgroundRemoval t="4444" b="91852" l="739" r="100000">
                        <a14:foregroundMark x1="16995" y1="22222" x2="16995" y2="22222"/>
                        <a14:foregroundMark x1="16995" y1="17037" x2="16995" y2="17037"/>
                        <a14:foregroundMark x1="19458" y1="13333" x2="19458" y2="13333"/>
                        <a14:foregroundMark x1="21429" y1="9630" x2="21429" y2="9630"/>
                        <a14:foregroundMark x1="83990" y1="13333" x2="83990" y2="13333"/>
                        <a14:foregroundMark x1="85714" y1="20000" x2="85714" y2="20000"/>
                        <a14:foregroundMark x1="76601" y1="19630" x2="76601" y2="19630"/>
                      </a14:backgroundRemoval>
                    </a14:imgEffect>
                  </a14:imgLayer>
                </a14:imgProps>
              </a:ext>
              <a:ext uri="{28A0092B-C50C-407E-A947-70E740481C1C}">
                <a14:useLocalDpi xmlns:a14="http://schemas.microsoft.com/office/drawing/2010/main" val="0"/>
              </a:ext>
            </a:extLst>
          </a:blip>
          <a:srcRect b="15076"/>
          <a:stretch/>
        </p:blipFill>
        <p:spPr>
          <a:xfrm>
            <a:off x="6207759" y="3053080"/>
            <a:ext cx="5740400" cy="3241989"/>
          </a:xfrm>
          <a:prstGeom prst="rect">
            <a:avLst/>
          </a:prstGeom>
        </p:spPr>
      </p:pic>
      <p:sp>
        <p:nvSpPr>
          <p:cNvPr id="3" name="Title 2"/>
          <p:cNvSpPr>
            <a:spLocks noGrp="1"/>
          </p:cNvSpPr>
          <p:nvPr>
            <p:ph type="title"/>
          </p:nvPr>
        </p:nvSpPr>
        <p:spPr>
          <a:xfrm>
            <a:off x="0" y="203200"/>
            <a:ext cx="6207760" cy="1508760"/>
          </a:xfrm>
        </p:spPr>
        <p:txBody>
          <a:bodyPr>
            <a:noAutofit/>
          </a:bodyPr>
          <a:lstStyle/>
          <a:p>
            <a:r>
              <a:rPr lang="en-GB" sz="11500" b="1" dirty="0" smtClean="0">
                <a:latin typeface="Twinkl Cursive Looped" panose="02000000000000000000" pitchFamily="2" charset="0"/>
              </a:rPr>
              <a:t>Wisdom</a:t>
            </a:r>
            <a:endParaRPr lang="en-GB" sz="11500" b="1" dirty="0">
              <a:latin typeface="Twinkl Cursive Looped" panose="02000000000000000000" pitchFamily="2" charset="0"/>
            </a:endParaRPr>
          </a:p>
        </p:txBody>
      </p:sp>
      <p:sp>
        <p:nvSpPr>
          <p:cNvPr id="8" name="Text Placeholder 7"/>
          <p:cNvSpPr>
            <a:spLocks noGrp="1"/>
          </p:cNvSpPr>
          <p:nvPr>
            <p:ph type="body" sz="half" idx="2"/>
          </p:nvPr>
        </p:nvSpPr>
        <p:spPr>
          <a:xfrm>
            <a:off x="6207760" y="101600"/>
            <a:ext cx="5888037" cy="6573520"/>
          </a:xfrm>
        </p:spPr>
        <p:txBody>
          <a:bodyPr>
            <a:noAutofit/>
          </a:bodyPr>
          <a:lstStyle/>
          <a:p>
            <a:r>
              <a:rPr lang="en-GB" sz="2400" b="1" dirty="0" smtClean="0">
                <a:latin typeface="Twinkl Cursive Looped" panose="02000000000000000000" pitchFamily="2" charset="0"/>
              </a:rPr>
              <a:t>King Solomon</a:t>
            </a:r>
          </a:p>
          <a:p>
            <a:r>
              <a:rPr lang="en-GB" sz="2400" b="1" dirty="0" smtClean="0">
                <a:latin typeface="Twinkl Cursive Looped" panose="02000000000000000000" pitchFamily="2" charset="0"/>
              </a:rPr>
              <a:t>Solomon </a:t>
            </a:r>
            <a:r>
              <a:rPr lang="en-GB" sz="2400" b="1" dirty="0" smtClean="0">
                <a:latin typeface="Twinkl Cursive Looped" panose="02000000000000000000" pitchFamily="2" charset="0"/>
              </a:rPr>
              <a:t>took over as King from David.  When God chose him Samuel asked for wisdom to be a good king.  God gave him wisdom and </a:t>
            </a:r>
            <a:r>
              <a:rPr lang="en-GB" sz="2400" b="1" dirty="0" smtClean="0">
                <a:latin typeface="Twinkl Cursive Looped" panose="02000000000000000000" pitchFamily="2" charset="0"/>
              </a:rPr>
              <a:t>Solomon </a:t>
            </a:r>
            <a:r>
              <a:rPr lang="en-GB" sz="2400" b="1" dirty="0" smtClean="0">
                <a:latin typeface="Twinkl Cursive Looped" panose="02000000000000000000" pitchFamily="2" charset="0"/>
              </a:rPr>
              <a:t>used this to guide others how to live their best lives and to be good for God.</a:t>
            </a:r>
            <a:endParaRPr lang="en-GB" sz="2400" b="1" dirty="0">
              <a:solidFill>
                <a:schemeClr val="bg1"/>
              </a:solidFill>
              <a:latin typeface="Twinkl Cursive Looped" panose="02000000000000000000" pitchFamily="2" charset="0"/>
            </a:endParaRPr>
          </a:p>
          <a:p>
            <a:r>
              <a:rPr lang="en-GB" sz="2400" b="1" dirty="0" smtClean="0">
                <a:latin typeface="Twinkl Cursive Looped" panose="02000000000000000000" pitchFamily="2" charset="0"/>
              </a:rPr>
              <a:t>Wisdom is knowing the right thing to do in difficult situations.</a:t>
            </a:r>
            <a:endParaRPr lang="en-GB" sz="2400" b="1" dirty="0">
              <a:latin typeface="Twinkl Cursive Looped" panose="02000000000000000000" pitchFamily="2"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54661" y="3343589"/>
            <a:ext cx="2305728" cy="3260752"/>
          </a:xfrm>
          <a:prstGeom prst="rect">
            <a:avLst/>
          </a:prstGeom>
        </p:spPr>
      </p:pic>
      <p:sp>
        <p:nvSpPr>
          <p:cNvPr id="10" name="TextBox 9"/>
          <p:cNvSpPr txBox="1"/>
          <p:nvPr/>
        </p:nvSpPr>
        <p:spPr>
          <a:xfrm>
            <a:off x="131389" y="1511905"/>
            <a:ext cx="3875636" cy="400110"/>
          </a:xfrm>
          <a:prstGeom prst="rect">
            <a:avLst/>
          </a:prstGeom>
          <a:solidFill>
            <a:schemeClr val="accent4"/>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wisdom</a:t>
            </a:r>
            <a:endParaRPr lang="en-GB" sz="2000" b="1" dirty="0">
              <a:solidFill>
                <a:schemeClr val="bg1"/>
              </a:solidFill>
              <a:latin typeface="Twinkl Cursive Looped" panose="02000000000000000000" pitchFamily="2" charset="0"/>
            </a:endParaRPr>
          </a:p>
        </p:txBody>
      </p:sp>
      <p:pic>
        <p:nvPicPr>
          <p:cNvPr id="11" name="Picture 10" descr="See the source image"/>
          <p:cNvPicPr/>
          <p:nvPr/>
        </p:nvPicPr>
        <p:blipFill rotWithShape="1">
          <a:blip r:embed="rId5" cstate="print">
            <a:duotone>
              <a:schemeClr val="accent4">
                <a:shade val="45000"/>
                <a:satMod val="135000"/>
              </a:schemeClr>
              <a:prstClr val="white"/>
            </a:duotone>
            <a:extLst>
              <a:ext uri="{28A0092B-C50C-407E-A947-70E740481C1C}">
                <a14:useLocalDpi xmlns:a14="http://schemas.microsoft.com/office/drawing/2010/main" val="0"/>
              </a:ext>
            </a:extLst>
          </a:blip>
          <a:srcRect t="10930" b="5969"/>
          <a:stretch/>
        </p:blipFill>
        <p:spPr bwMode="auto">
          <a:xfrm>
            <a:off x="131388" y="1905948"/>
            <a:ext cx="3875636" cy="453549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31221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0320" y="91440"/>
            <a:ext cx="2895600" cy="1198880"/>
          </a:xfrm>
        </p:spPr>
        <p:txBody>
          <a:bodyPr>
            <a:noAutofit/>
          </a:bodyPr>
          <a:lstStyle/>
          <a:p>
            <a:r>
              <a:rPr lang="en-GB" sz="5400" b="1" dirty="0" smtClean="0">
                <a:latin typeface="Twinkl Cursive Looped" panose="02000000000000000000" pitchFamily="2" charset="0"/>
              </a:rPr>
              <a:t>Wisdom</a:t>
            </a:r>
            <a:endParaRPr lang="en-GB" sz="5400" b="1" dirty="0">
              <a:latin typeface="Twinkl Cursive Looped" panose="02000000000000000000" pitchFamily="2" charset="0"/>
            </a:endParaRPr>
          </a:p>
        </p:txBody>
      </p:sp>
      <p:sp>
        <p:nvSpPr>
          <p:cNvPr id="7" name="Content Placeholder 6"/>
          <p:cNvSpPr>
            <a:spLocks noGrp="1"/>
          </p:cNvSpPr>
          <p:nvPr>
            <p:ph idx="1"/>
          </p:nvPr>
        </p:nvSpPr>
        <p:spPr>
          <a:xfrm>
            <a:off x="139150" y="1290320"/>
            <a:ext cx="2309410" cy="2138680"/>
          </a:xfrm>
        </p:spPr>
        <p:txBody>
          <a:bodyPr>
            <a:normAutofit fontScale="92500" lnSpcReduction="10000"/>
          </a:bodyPr>
          <a:lstStyle/>
          <a:p>
            <a:pPr marL="0" indent="0">
              <a:buNone/>
            </a:pPr>
            <a:r>
              <a:rPr lang="en-GB" sz="2000" dirty="0" smtClean="0"/>
              <a:t>Parable of the wise and foolish builder</a:t>
            </a:r>
          </a:p>
          <a:p>
            <a:pPr marL="0" indent="0">
              <a:buNone/>
            </a:pPr>
            <a:r>
              <a:rPr lang="en-GB" sz="2000" dirty="0" smtClean="0"/>
              <a:t>Do you think that you always build your house on rock – or do you sometimes not use wisdom in your judgements?</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29000"/>
            <a:ext cx="2302341" cy="3255962"/>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5390" y="294322"/>
            <a:ext cx="9037618" cy="6390640"/>
          </a:xfrm>
          <a:prstGeom prst="rect">
            <a:avLst/>
          </a:prstGeom>
        </p:spPr>
      </p:pic>
    </p:spTree>
    <p:extLst>
      <p:ext uri="{BB962C8B-B14F-4D97-AF65-F5344CB8AC3E}">
        <p14:creationId xmlns:p14="http://schemas.microsoft.com/office/powerpoint/2010/main" val="428935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223520"/>
            <a:ext cx="3291840" cy="845979"/>
          </a:xfrm>
        </p:spPr>
        <p:txBody>
          <a:bodyPr>
            <a:noAutofit/>
          </a:bodyPr>
          <a:lstStyle/>
          <a:p>
            <a:r>
              <a:rPr lang="en-GB" sz="7200" b="1" dirty="0" smtClean="0">
                <a:latin typeface="Twinkl Cursive Looped" panose="02000000000000000000" pitchFamily="2" charset="0"/>
              </a:rPr>
              <a:t>Justice</a:t>
            </a:r>
            <a:endParaRPr lang="en-GB" sz="7200" b="1" dirty="0">
              <a:latin typeface="Twinkl Cursive Looped" panose="02000000000000000000" pitchFamily="2" charset="0"/>
            </a:endParaRPr>
          </a:p>
        </p:txBody>
      </p:sp>
      <p:sp>
        <p:nvSpPr>
          <p:cNvPr id="8" name="Text Placeholder 7"/>
          <p:cNvSpPr>
            <a:spLocks noGrp="1"/>
          </p:cNvSpPr>
          <p:nvPr>
            <p:ph type="body" sz="half" idx="2"/>
          </p:nvPr>
        </p:nvSpPr>
        <p:spPr>
          <a:xfrm>
            <a:off x="5775959" y="50800"/>
            <a:ext cx="4849095" cy="6573520"/>
          </a:xfrm>
        </p:spPr>
        <p:txBody>
          <a:bodyPr>
            <a:noAutofit/>
          </a:bodyPr>
          <a:lstStyle/>
          <a:p>
            <a:r>
              <a:rPr lang="en-GB" sz="2400" b="1" dirty="0" smtClean="0">
                <a:latin typeface="Twinkl Cursive Looped" panose="02000000000000000000" pitchFamily="2" charset="0"/>
              </a:rPr>
              <a:t>Oscar Romero</a:t>
            </a:r>
          </a:p>
          <a:p>
            <a:r>
              <a:rPr lang="en-GB" sz="2400" b="1" dirty="0" smtClean="0">
                <a:latin typeface="Twinkl Cursive Looped" panose="02000000000000000000" pitchFamily="2" charset="0"/>
              </a:rPr>
              <a:t>As a bishop, Oscar Romero started to see that people were being treated unkindly by the government.</a:t>
            </a:r>
          </a:p>
          <a:p>
            <a:r>
              <a:rPr lang="en-GB" sz="2400" b="1" dirty="0" smtClean="0">
                <a:latin typeface="Twinkl Cursive Looped" panose="02000000000000000000" pitchFamily="2" charset="0"/>
              </a:rPr>
              <a:t>It would have been very easy for him to ignore this and just to say prayers in church for the people being hurt.  Oscar Romero instead spoke out about the need for justice for all people – not just the powerful and the rich.</a:t>
            </a:r>
          </a:p>
          <a:p>
            <a:r>
              <a:rPr lang="en-GB" sz="2400" b="1" dirty="0" smtClean="0">
                <a:latin typeface="Twinkl Cursive Looped" panose="02000000000000000000" pitchFamily="2" charset="0"/>
              </a:rPr>
              <a:t>He was killed for speaking out for justice.  </a:t>
            </a:r>
          </a:p>
          <a:p>
            <a:r>
              <a:rPr lang="en-GB" sz="2400" b="1" dirty="0" smtClean="0">
                <a:latin typeface="Twinkl Cursive Looped" panose="02000000000000000000" pitchFamily="2" charset="0"/>
              </a:rPr>
              <a:t>He is a model for all of us to stand up </a:t>
            </a:r>
            <a:r>
              <a:rPr lang="en-GB" sz="2400" b="1" dirty="0" err="1" smtClean="0">
                <a:latin typeface="Twinkl Cursive Looped" panose="02000000000000000000" pitchFamily="2" charset="0"/>
              </a:rPr>
              <a:t>fr</a:t>
            </a:r>
            <a:r>
              <a:rPr lang="en-GB" sz="2400" b="1" dirty="0" smtClean="0">
                <a:latin typeface="Twinkl Cursive Looped" panose="02000000000000000000" pitchFamily="2" charset="0"/>
              </a:rPr>
              <a:t> people </a:t>
            </a:r>
            <a:r>
              <a:rPr lang="en-GB" sz="2400" b="1" dirty="0" err="1" smtClean="0">
                <a:latin typeface="Twinkl Cursive Looped" panose="02000000000000000000" pitchFamily="2" charset="0"/>
              </a:rPr>
              <a:t>wh</a:t>
            </a:r>
            <a:r>
              <a:rPr lang="en-GB" sz="2400" b="1" dirty="0" smtClean="0">
                <a:latin typeface="Twinkl Cursive Looped" panose="02000000000000000000" pitchFamily="2" charset="0"/>
              </a:rPr>
              <a:t> are not able to stand up for themselves</a:t>
            </a:r>
            <a:endParaRPr lang="en-GB" sz="2400" b="1" dirty="0">
              <a:latin typeface="Twinkl Cursive Looped" panose="02000000000000000000" pitchFamily="2"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25054" y="0"/>
            <a:ext cx="1566946"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416" y="872647"/>
            <a:ext cx="5393394" cy="3026673"/>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r="8967"/>
          <a:stretch/>
        </p:blipFill>
        <p:spPr>
          <a:xfrm>
            <a:off x="110415" y="3609498"/>
            <a:ext cx="5375985" cy="314325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52021" y="3822465"/>
            <a:ext cx="2072048" cy="2930283"/>
          </a:xfrm>
          <a:prstGeom prst="rect">
            <a:avLst/>
          </a:prstGeom>
        </p:spPr>
      </p:pic>
    </p:spTree>
    <p:extLst>
      <p:ext uri="{BB962C8B-B14F-4D97-AF65-F5344CB8AC3E}">
        <p14:creationId xmlns:p14="http://schemas.microsoft.com/office/powerpoint/2010/main" val="158844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13360" y="101600"/>
            <a:ext cx="6617250" cy="1600200"/>
          </a:xfrm>
        </p:spPr>
        <p:txBody>
          <a:bodyPr>
            <a:noAutofit/>
          </a:bodyPr>
          <a:lstStyle/>
          <a:p>
            <a:r>
              <a:rPr lang="en-GB" sz="11500" b="1" dirty="0" smtClean="0">
                <a:latin typeface="Twinkl Cursive Looped" panose="02000000000000000000" pitchFamily="2" charset="0"/>
              </a:rPr>
              <a:t>Justice</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123508" y="1496219"/>
            <a:ext cx="6221874" cy="5033890"/>
          </a:xfrm>
        </p:spPr>
        <p:txBody>
          <a:bodyPr>
            <a:normAutofit fontScale="77500" lnSpcReduction="20000"/>
          </a:bodyPr>
          <a:lstStyle/>
          <a:p>
            <a:pPr marL="0" indent="0">
              <a:buNone/>
            </a:pPr>
            <a:r>
              <a:rPr lang="en-GB" dirty="0" smtClean="0"/>
              <a:t>Parable of the Unjust Judge</a:t>
            </a:r>
          </a:p>
          <a:p>
            <a:pPr marL="0" indent="0">
              <a:buNone/>
            </a:pPr>
            <a:r>
              <a:rPr lang="en-GB" dirty="0"/>
              <a:t>A</a:t>
            </a:r>
            <a:r>
              <a:rPr lang="en-GB" dirty="0" smtClean="0"/>
              <a:t> judge thought he was more important than anyone and even God.  A woman was asking for justice. The Judge said that she was wrong.  However the woman who was asking justice kept going back to him after every wrong decision that he made.  Her persistence made him think about his decision.  He final realised that God was the only one who knew everything.  He listened to the woman and she received the justice she deserved. </a:t>
            </a:r>
          </a:p>
          <a:p>
            <a:pPr marL="0" indent="0">
              <a:buNone/>
            </a:pPr>
            <a:endParaRPr lang="en-GB" dirty="0"/>
          </a:p>
          <a:p>
            <a:pPr marL="0" indent="0">
              <a:buNone/>
            </a:pPr>
            <a:r>
              <a:rPr lang="en-GB" dirty="0" smtClean="0"/>
              <a:t>When you are with your friends and with people </a:t>
            </a:r>
            <a:r>
              <a:rPr lang="en-GB" dirty="0" err="1" smtClean="0"/>
              <a:t>ou</a:t>
            </a:r>
            <a:r>
              <a:rPr lang="en-GB" dirty="0" smtClean="0"/>
              <a:t> do not like,  do you treat them as fairly as each other?  Do  you treat your friends more fairly?</a:t>
            </a:r>
          </a:p>
          <a:p>
            <a:pPr marL="0" indent="0">
              <a:buNone/>
            </a:pPr>
            <a:endParaRPr lang="en-GB" dirty="0"/>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19774" y="169510"/>
            <a:ext cx="5347551" cy="4172944"/>
          </a:xfrm>
          <a:prstGeom prst="rect">
            <a:avLst/>
          </a:prstGeom>
        </p:spPr>
      </p:pic>
      <p:sp>
        <p:nvSpPr>
          <p:cNvPr id="6" name="TextBox 5"/>
          <p:cNvSpPr txBox="1"/>
          <p:nvPr/>
        </p:nvSpPr>
        <p:spPr>
          <a:xfrm>
            <a:off x="6356742" y="4562620"/>
            <a:ext cx="4169579" cy="400110"/>
          </a:xfrm>
          <a:prstGeom prst="rect">
            <a:avLst/>
          </a:prstGeom>
          <a:solidFill>
            <a:srgbClr val="7030A0"/>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Justice</a:t>
            </a:r>
            <a:endParaRPr lang="en-GB" sz="2000" b="1" dirty="0">
              <a:solidFill>
                <a:schemeClr val="bg1"/>
              </a:solidFill>
              <a:latin typeface="Twinkl Cursive Looped" panose="02000000000000000000" pitchFamily="2"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26321" y="4562620"/>
            <a:ext cx="1391242" cy="1967489"/>
          </a:xfrm>
          <a:prstGeom prst="rect">
            <a:avLst/>
          </a:prstGeom>
        </p:spPr>
      </p:pic>
      <p:pic>
        <p:nvPicPr>
          <p:cNvPr id="8" name="Picture 7" descr="See the source image"/>
          <p:cNvPicPr/>
          <p:nvPr/>
        </p:nvPicPr>
        <p:blipFill rotWithShape="1">
          <a:blip r:embed="rId4" cstate="print">
            <a:extLst>
              <a:ext uri="{28A0092B-C50C-407E-A947-70E740481C1C}">
                <a14:useLocalDpi xmlns:a14="http://schemas.microsoft.com/office/drawing/2010/main" val="0"/>
              </a:ext>
            </a:extLst>
          </a:blip>
          <a:srcRect b="10338"/>
          <a:stretch/>
        </p:blipFill>
        <p:spPr bwMode="auto">
          <a:xfrm>
            <a:off x="6471919" y="5015346"/>
            <a:ext cx="3854335" cy="151476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028974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8472" y="101600"/>
            <a:ext cx="4490720" cy="1194724"/>
          </a:xfrm>
        </p:spPr>
        <p:txBody>
          <a:bodyPr>
            <a:noAutofit/>
          </a:bodyPr>
          <a:lstStyle/>
          <a:p>
            <a:r>
              <a:rPr lang="en-GB" sz="8800" b="1" dirty="0" smtClean="0">
                <a:latin typeface="Twinkl Cursive Looped" panose="02000000000000000000" pitchFamily="2" charset="0"/>
              </a:rPr>
              <a:t>Courage</a:t>
            </a:r>
            <a:endParaRPr lang="en-GB" sz="8800" b="1" dirty="0">
              <a:latin typeface="Twinkl Cursive Looped" panose="02000000000000000000" pitchFamily="2" charset="0"/>
            </a:endParaRPr>
          </a:p>
        </p:txBody>
      </p:sp>
      <p:sp>
        <p:nvSpPr>
          <p:cNvPr id="7" name="Content Placeholder 6"/>
          <p:cNvSpPr>
            <a:spLocks noGrp="1"/>
          </p:cNvSpPr>
          <p:nvPr>
            <p:ph idx="1"/>
          </p:nvPr>
        </p:nvSpPr>
        <p:spPr>
          <a:xfrm>
            <a:off x="231831" y="1293553"/>
            <a:ext cx="5790277" cy="5189061"/>
          </a:xfrm>
        </p:spPr>
        <p:txBody>
          <a:bodyPr>
            <a:normAutofit/>
          </a:bodyPr>
          <a:lstStyle/>
          <a:p>
            <a:pPr marL="0" indent="0">
              <a:buNone/>
            </a:pPr>
            <a:r>
              <a:rPr lang="en-GB" sz="2400" dirty="0" smtClean="0"/>
              <a:t>St Maximillian Kolbe was a priest during the Second World War.  He was sent to a concentration camp.  Whilst there he worked to help others and he prayed through Mary every day.  He asked Mary for her support and love.  He took strength from Mary when he offered himself to save someone else being punished.  He died during this punishment and he saved the other man who had a wife and child.  </a:t>
            </a:r>
          </a:p>
          <a:p>
            <a:pPr marL="0" indent="0">
              <a:buNone/>
            </a:pPr>
            <a:r>
              <a:rPr lang="en-GB" sz="2400" dirty="0" smtClean="0"/>
              <a:t>Maximillian showed great courage and gave his life for another.  We can show courage and like Maximillian use prayer to support us when we do not feel brave.</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6352" y="101600"/>
            <a:ext cx="1056091" cy="149352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3260" t="9200" r="3842" b="13021"/>
          <a:stretch/>
        </p:blipFill>
        <p:spPr>
          <a:xfrm>
            <a:off x="6502443" y="656704"/>
            <a:ext cx="5427880" cy="51899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65583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213360" y="101600"/>
            <a:ext cx="6617250" cy="1600200"/>
          </a:xfrm>
        </p:spPr>
        <p:txBody>
          <a:bodyPr>
            <a:noAutofit/>
          </a:bodyPr>
          <a:lstStyle/>
          <a:p>
            <a:r>
              <a:rPr lang="en-GB" sz="11500" b="1" dirty="0" smtClean="0">
                <a:latin typeface="Twinkl Cursive Looped" panose="02000000000000000000" pitchFamily="2" charset="0"/>
              </a:rPr>
              <a:t>Courage</a:t>
            </a:r>
            <a:endParaRPr lang="en-GB" sz="11500" b="1" dirty="0">
              <a:latin typeface="Twinkl Cursive Looped" panose="02000000000000000000" pitchFamily="2" charset="0"/>
            </a:endParaRPr>
          </a:p>
        </p:txBody>
      </p:sp>
      <p:sp>
        <p:nvSpPr>
          <p:cNvPr id="7" name="Content Placeholder 6"/>
          <p:cNvSpPr>
            <a:spLocks noGrp="1"/>
          </p:cNvSpPr>
          <p:nvPr>
            <p:ph idx="1"/>
          </p:nvPr>
        </p:nvSpPr>
        <p:spPr>
          <a:xfrm>
            <a:off x="168434" y="1821173"/>
            <a:ext cx="6564875" cy="1815941"/>
          </a:xfrm>
        </p:spPr>
        <p:txBody>
          <a:bodyPr>
            <a:normAutofit/>
          </a:bodyPr>
          <a:lstStyle/>
          <a:p>
            <a:pPr marL="0" indent="0">
              <a:buNone/>
            </a:pPr>
            <a:r>
              <a:rPr lang="en-GB" sz="2400" dirty="0" smtClean="0"/>
              <a:t>The story of David and Goliath tells us about the courage of the small boy David who stood up against the giant Goliath when no-one else wanted to.  With a small stone and his sling David knocked Goliath over and won the battle for his family.</a:t>
            </a:r>
          </a:p>
          <a:p>
            <a:pPr marL="0" indent="0">
              <a:buNone/>
            </a:pP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429000"/>
            <a:ext cx="2302341" cy="3255962"/>
          </a:xfrm>
          <a:prstGeom prst="rect">
            <a:avLst/>
          </a:prstGeom>
        </p:spPr>
      </p:pic>
      <p:sp>
        <p:nvSpPr>
          <p:cNvPr id="6" name="TextBox 5"/>
          <p:cNvSpPr txBox="1"/>
          <p:nvPr/>
        </p:nvSpPr>
        <p:spPr>
          <a:xfrm>
            <a:off x="2302341" y="3753954"/>
            <a:ext cx="4169579" cy="400110"/>
          </a:xfrm>
          <a:prstGeom prst="rect">
            <a:avLst/>
          </a:prstGeom>
          <a:solidFill>
            <a:schemeClr val="accent2"/>
          </a:solidFill>
        </p:spPr>
        <p:txBody>
          <a:bodyPr wrap="square" rtlCol="0">
            <a:spAutoFit/>
          </a:bodyPr>
          <a:lstStyle/>
          <a:p>
            <a:pPr algn="ctr"/>
            <a:r>
              <a:rPr lang="en-GB" sz="2000" b="1" dirty="0" smtClean="0">
                <a:solidFill>
                  <a:schemeClr val="bg1"/>
                </a:solidFill>
                <a:latin typeface="Twinkl Cursive Looped" panose="02000000000000000000" pitchFamily="2" charset="0"/>
              </a:rPr>
              <a:t>Virtue</a:t>
            </a:r>
            <a:r>
              <a:rPr lang="en-GB" sz="2000" b="1" dirty="0" smtClean="0">
                <a:latin typeface="Twinkl Cursive Looped" panose="02000000000000000000" pitchFamily="2" charset="0"/>
              </a:rPr>
              <a:t> </a:t>
            </a:r>
            <a:r>
              <a:rPr lang="en-GB" sz="2000" b="1" dirty="0" smtClean="0">
                <a:solidFill>
                  <a:schemeClr val="bg1"/>
                </a:solidFill>
                <a:latin typeface="Twinkl Cursive Looped" panose="02000000000000000000" pitchFamily="2" charset="0"/>
              </a:rPr>
              <a:t>prayer of courage</a:t>
            </a:r>
            <a:endParaRPr lang="en-GB" sz="2000" b="1" dirty="0">
              <a:solidFill>
                <a:schemeClr val="bg1"/>
              </a:solidFill>
              <a:latin typeface="Twinkl Cursive Looped" panose="02000000000000000000" pitchFamily="2" charset="0"/>
            </a:endParaRPr>
          </a:p>
        </p:txBody>
      </p:sp>
      <p:pic>
        <p:nvPicPr>
          <p:cNvPr id="8" name="Picture 7" descr="Image result for short prayer "/>
          <p:cNvPicPr/>
          <p:nvPr/>
        </p:nvPicPr>
        <p:blipFill rotWithShape="1">
          <a:blip r:embed="rId3">
            <a:extLst>
              <a:ext uri="{28A0092B-C50C-407E-A947-70E740481C1C}">
                <a14:useLocalDpi xmlns:a14="http://schemas.microsoft.com/office/drawing/2010/main" val="0"/>
              </a:ext>
            </a:extLst>
          </a:blip>
          <a:srcRect t="22330"/>
          <a:stretch/>
        </p:blipFill>
        <p:spPr bwMode="auto">
          <a:xfrm>
            <a:off x="2302340" y="4270904"/>
            <a:ext cx="4169579" cy="2414058"/>
          </a:xfrm>
          <a:prstGeom prst="rect">
            <a:avLst/>
          </a:prstGeom>
          <a:noFill/>
          <a:ln>
            <a:noFill/>
          </a:ln>
          <a:extLst>
            <a:ext uri="{53640926-AAD7-44D8-BBD7-CCE9431645EC}">
              <a14:shadowObscured xmlns:a14="http://schemas.microsoft.com/office/drawing/2010/main"/>
            </a:ext>
          </a:extLst>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8143" y="0"/>
            <a:ext cx="4606766" cy="6980422"/>
          </a:xfrm>
          <a:prstGeom prst="rect">
            <a:avLst/>
          </a:prstGeom>
        </p:spPr>
      </p:pic>
    </p:spTree>
    <p:extLst>
      <p:ext uri="{BB962C8B-B14F-4D97-AF65-F5344CB8AC3E}">
        <p14:creationId xmlns:p14="http://schemas.microsoft.com/office/powerpoint/2010/main" val="27884138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0" y="101600"/>
            <a:ext cx="4387273" cy="973051"/>
          </a:xfrm>
        </p:spPr>
        <p:txBody>
          <a:bodyPr>
            <a:noAutofit/>
          </a:bodyPr>
          <a:lstStyle/>
          <a:p>
            <a:r>
              <a:rPr lang="en-GB" sz="6000" b="1" dirty="0" smtClean="0">
                <a:latin typeface="Twinkl Cursive Looped" panose="02000000000000000000" pitchFamily="2" charset="0"/>
              </a:rPr>
              <a:t>Self Control</a:t>
            </a:r>
            <a:endParaRPr lang="en-GB" sz="6000" b="1" dirty="0">
              <a:latin typeface="Twinkl Cursive Looped" panose="02000000000000000000" pitchFamily="2" charset="0"/>
            </a:endParaRPr>
          </a:p>
        </p:txBody>
      </p:sp>
      <p:sp>
        <p:nvSpPr>
          <p:cNvPr id="8" name="Text Placeholder 7"/>
          <p:cNvSpPr>
            <a:spLocks noGrp="1"/>
          </p:cNvSpPr>
          <p:nvPr>
            <p:ph type="body" sz="half" idx="2"/>
          </p:nvPr>
        </p:nvSpPr>
        <p:spPr>
          <a:xfrm>
            <a:off x="4768005" y="284480"/>
            <a:ext cx="7605077" cy="6573520"/>
          </a:xfrm>
        </p:spPr>
        <p:txBody>
          <a:bodyPr>
            <a:noAutofit/>
          </a:bodyPr>
          <a:lstStyle/>
          <a:p>
            <a:r>
              <a:rPr lang="en-GB" sz="2400" b="1" dirty="0" smtClean="0">
                <a:latin typeface="Twinkl Cursive Looped" panose="02000000000000000000" pitchFamily="2" charset="0"/>
              </a:rPr>
              <a:t>St Moses the Strong</a:t>
            </a:r>
          </a:p>
          <a:p>
            <a:r>
              <a:rPr lang="en-GB" sz="2400" b="1" dirty="0" smtClean="0">
                <a:latin typeface="Twinkl Cursive Looped" panose="02000000000000000000" pitchFamily="2" charset="0"/>
              </a:rPr>
              <a:t>St Moses the strong was an Ethiopian man who spent his early life doing everything he should not do.  He worshipped the wrong God and ate and drank to excess.  He hurt people and was thoughtless.  </a:t>
            </a:r>
            <a:endParaRPr lang="en-GB" sz="2400" b="1" dirty="0">
              <a:solidFill>
                <a:schemeClr val="bg1"/>
              </a:solidFill>
              <a:latin typeface="Twinkl Cursive Looped" panose="02000000000000000000" pitchFamily="2" charset="0"/>
            </a:endParaRPr>
          </a:p>
          <a:p>
            <a:r>
              <a:rPr lang="en-GB" sz="2400" b="1" dirty="0" smtClean="0">
                <a:latin typeface="Twinkl Cursive Looped" panose="02000000000000000000" pitchFamily="2" charset="0"/>
              </a:rPr>
              <a:t>One day he called out “Who is the real God?”  He heard a voice respond saying to go to a particular group of monks knew the real God.  He travelled to the monastery and became a believer.  He changed from someone who had no self control to someone who used self control in every day of his life.  He eventually was killed for his faith. </a:t>
            </a:r>
          </a:p>
          <a:p>
            <a:r>
              <a:rPr lang="en-GB" sz="2400" b="1" dirty="0" smtClean="0">
                <a:latin typeface="Twinkl Cursive Looped" panose="02000000000000000000" pitchFamily="2" charset="0"/>
              </a:rPr>
              <a:t>                    St Moses is known for his strength </a:t>
            </a:r>
          </a:p>
          <a:p>
            <a:r>
              <a:rPr lang="en-GB" sz="2400" b="1" dirty="0">
                <a:latin typeface="Twinkl Cursive Looped" panose="02000000000000000000" pitchFamily="2" charset="0"/>
              </a:rPr>
              <a:t> </a:t>
            </a:r>
            <a:r>
              <a:rPr lang="en-GB" sz="2400" b="1" dirty="0" smtClean="0">
                <a:latin typeface="Twinkl Cursive Looped" panose="02000000000000000000" pitchFamily="2" charset="0"/>
              </a:rPr>
              <a:t>                   because he had self control.</a:t>
            </a:r>
            <a:endParaRPr lang="en-GB" sz="2400" b="1" dirty="0">
              <a:latin typeface="Twinkl Cursive Looped" panose="02000000000000000000" pitchFamily="2"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8005" y="4793381"/>
            <a:ext cx="1459924" cy="2064619"/>
          </a:xfrm>
          <a:prstGeom prst="rect">
            <a:avLst/>
          </a:prstGeom>
        </p:spPr>
      </p:pic>
      <p:pic>
        <p:nvPicPr>
          <p:cNvPr id="5" name="Content Placeholder 4"/>
          <p:cNvPicPr>
            <a:picLocks noGrp="1" noChangeAspect="1"/>
          </p:cNvPicPr>
          <p:nvPr>
            <p:ph idx="1"/>
          </p:nvPr>
        </p:nvPicPr>
        <p:blipFill>
          <a:blip r:embed="rId3">
            <a:extLst>
              <a:ext uri="{BEBA8EAE-BF5A-486C-A8C5-ECC9F3942E4B}">
                <a14:imgProps xmlns:a14="http://schemas.microsoft.com/office/drawing/2010/main">
                  <a14:imgLayer r:embed="rId4">
                    <a14:imgEffect>
                      <a14:backgroundRemoval t="0" b="100000" l="0" r="100000">
                        <a14:foregroundMark x1="13348" y1="38906" x2="13348" y2="38906"/>
                        <a14:foregroundMark x1="4751" y1="24844" x2="4751" y2="24844"/>
                        <a14:foregroundMark x1="2036" y1="13594" x2="62217" y2="781"/>
                        <a14:foregroundMark x1="3394" y1="35000" x2="65611" y2="938"/>
                        <a14:foregroundMark x1="2262" y1="69688" x2="31448" y2="99219"/>
                        <a14:foregroundMark x1="1810" y1="87500" x2="10407" y2="99063"/>
                        <a14:foregroundMark x1="42760" y1="97813" x2="99095" y2="90938"/>
                        <a14:foregroundMark x1="93891" y1="63750" x2="99095" y2="35000"/>
                        <a14:foregroundMark x1="2262" y1="42344" x2="35973" y2="42813"/>
                        <a14:foregroundMark x1="1584" y1="18594" x2="20814" y2="1250"/>
                        <a14:foregroundMark x1="59050" y1="8594" x2="78959" y2="25625"/>
                        <a14:foregroundMark x1="70814" y1="15313" x2="99774" y2="15313"/>
                        <a14:foregroundMark x1="68552" y1="2656" x2="99774" y2="2813"/>
                        <a14:foregroundMark x1="91176" y1="73750" x2="99774" y2="61563"/>
                        <a14:backgroundMark x1="69910" y1="5625" x2="69910" y2="5625"/>
                        <a14:backgroundMark x1="73529" y1="5625" x2="73529" y2="5625"/>
                        <a14:backgroundMark x1="79864" y1="5938" x2="79864" y2="5938"/>
                        <a14:backgroundMark x1="90045" y1="6563" x2="90045" y2="6563"/>
                        <a14:backgroundMark x1="74208" y1="8125" x2="74208" y2="8125"/>
                        <a14:backgroundMark x1="71493" y1="7813" x2="71493" y2="7813"/>
                        <a14:backgroundMark x1="69910" y1="6719" x2="69910" y2="6719"/>
                        <a14:backgroundMark x1="90271" y1="8125" x2="90271" y2="8125"/>
                        <a14:backgroundMark x1="69910" y1="8906" x2="69910" y2="8906"/>
                        <a14:backgroundMark x1="90271" y1="7969" x2="90271" y2="7969"/>
                      </a14:backgroundRemoval>
                    </a14:imgEffect>
                  </a14:imgLayer>
                </a14:imgProps>
              </a:ext>
              <a:ext uri="{28A0092B-C50C-407E-A947-70E740481C1C}">
                <a14:useLocalDpi xmlns:a14="http://schemas.microsoft.com/office/drawing/2010/main" val="0"/>
              </a:ext>
            </a:extLst>
          </a:blip>
          <a:stretch>
            <a:fillRect/>
          </a:stretch>
        </p:blipFill>
        <p:spPr>
          <a:xfrm>
            <a:off x="182878" y="1074651"/>
            <a:ext cx="3869357" cy="5602692"/>
          </a:xfrm>
        </p:spPr>
      </p:pic>
    </p:spTree>
    <p:extLst>
      <p:ext uri="{BB962C8B-B14F-4D97-AF65-F5344CB8AC3E}">
        <p14:creationId xmlns:p14="http://schemas.microsoft.com/office/powerpoint/2010/main" val="3635093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a:xfrm>
            <a:off x="123508" y="114856"/>
            <a:ext cx="4620910" cy="1000051"/>
          </a:xfrm>
        </p:spPr>
        <p:txBody>
          <a:bodyPr>
            <a:noAutofit/>
          </a:bodyPr>
          <a:lstStyle/>
          <a:p>
            <a:r>
              <a:rPr lang="en-GB" sz="6600" b="1" dirty="0" smtClean="0">
                <a:latin typeface="Twinkl Cursive Looped" panose="02000000000000000000" pitchFamily="2" charset="0"/>
              </a:rPr>
              <a:t>Self control</a:t>
            </a:r>
            <a:endParaRPr lang="en-GB" sz="6600" b="1" dirty="0">
              <a:latin typeface="Twinkl Cursive Looped" panose="02000000000000000000" pitchFamily="2" charset="0"/>
            </a:endParaRPr>
          </a:p>
        </p:txBody>
      </p:sp>
      <p:sp>
        <p:nvSpPr>
          <p:cNvPr id="7" name="Content Placeholder 6"/>
          <p:cNvSpPr>
            <a:spLocks noGrp="1"/>
          </p:cNvSpPr>
          <p:nvPr>
            <p:ph idx="1"/>
          </p:nvPr>
        </p:nvSpPr>
        <p:spPr>
          <a:xfrm>
            <a:off x="123508" y="1114907"/>
            <a:ext cx="6050464" cy="3322414"/>
          </a:xfrm>
          <a:solidFill>
            <a:schemeClr val="accent6">
              <a:lumMod val="20000"/>
              <a:lumOff val="80000"/>
            </a:schemeClr>
          </a:solidFill>
        </p:spPr>
        <p:txBody>
          <a:bodyPr>
            <a:normAutofit/>
          </a:bodyPr>
          <a:lstStyle/>
          <a:p>
            <a:pPr marL="0" indent="0">
              <a:buNone/>
            </a:pPr>
            <a:r>
              <a:rPr lang="en-GB" dirty="0" smtClean="0"/>
              <a:t> </a:t>
            </a: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2492" y="1084172"/>
            <a:ext cx="2302341" cy="3255962"/>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229" y="1241577"/>
            <a:ext cx="5347551" cy="2941153"/>
          </a:xfrm>
          <a:prstGeom prst="rect">
            <a:avLst/>
          </a:prstGeom>
        </p:spPr>
      </p:pic>
      <p:sp>
        <p:nvSpPr>
          <p:cNvPr id="6" name="TextBox 5"/>
          <p:cNvSpPr txBox="1"/>
          <p:nvPr/>
        </p:nvSpPr>
        <p:spPr>
          <a:xfrm>
            <a:off x="6287383" y="675411"/>
            <a:ext cx="4685417" cy="400110"/>
          </a:xfrm>
          <a:prstGeom prst="rect">
            <a:avLst/>
          </a:prstGeom>
          <a:solidFill>
            <a:schemeClr val="accent6">
              <a:lumMod val="20000"/>
              <a:lumOff val="80000"/>
            </a:schemeClr>
          </a:solidFill>
        </p:spPr>
        <p:txBody>
          <a:bodyPr wrap="square" rtlCol="0">
            <a:spAutoFit/>
          </a:bodyPr>
          <a:lstStyle/>
          <a:p>
            <a:pPr algn="ctr"/>
            <a:r>
              <a:rPr lang="en-GB" sz="2000" b="1" dirty="0" smtClean="0">
                <a:latin typeface="Twinkl Cursive Looped" panose="02000000000000000000" pitchFamily="2" charset="0"/>
              </a:rPr>
              <a:t>Virtue prayer of Self Control</a:t>
            </a:r>
            <a:endParaRPr lang="en-GB" sz="2000" b="1" dirty="0">
              <a:latin typeface="Twinkl Cursive Looped" panose="02000000000000000000" pitchFamily="2" charset="0"/>
            </a:endParaRPr>
          </a:p>
        </p:txBody>
      </p:sp>
      <p:pic>
        <p:nvPicPr>
          <p:cNvPr id="8" name="Picture 7" descr="See the source image"/>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94473" y="1101475"/>
            <a:ext cx="2488019" cy="3335846"/>
          </a:xfrm>
          <a:prstGeom prst="rect">
            <a:avLst/>
          </a:prstGeom>
          <a:noFill/>
          <a:ln>
            <a:noFill/>
          </a:ln>
        </p:spPr>
      </p:pic>
    </p:spTree>
    <p:extLst>
      <p:ext uri="{BB962C8B-B14F-4D97-AF65-F5344CB8AC3E}">
        <p14:creationId xmlns:p14="http://schemas.microsoft.com/office/powerpoint/2010/main" val="402478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747</TotalTime>
  <Words>1251</Words>
  <Application>Microsoft Office PowerPoint</Application>
  <PresentationFormat>Widescreen</PresentationFormat>
  <Paragraphs>94</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Times New Roman</vt:lpstr>
      <vt:lpstr>Twinkl Cursive Looped</vt:lpstr>
      <vt:lpstr>Office Theme</vt:lpstr>
      <vt:lpstr>PowerPoint Presentation</vt:lpstr>
      <vt:lpstr>Faith</vt:lpstr>
      <vt:lpstr>Faith</vt:lpstr>
      <vt:lpstr>Hope</vt:lpstr>
      <vt:lpstr>Hope</vt:lpstr>
      <vt:lpstr>PowerPoint Presentation</vt:lpstr>
      <vt:lpstr>Charity</vt:lpstr>
      <vt:lpstr>Wisdom</vt:lpstr>
      <vt:lpstr>Wisdom</vt:lpstr>
      <vt:lpstr>Justice</vt:lpstr>
      <vt:lpstr>Justice</vt:lpstr>
      <vt:lpstr>Courage</vt:lpstr>
      <vt:lpstr>Courage</vt:lpstr>
      <vt:lpstr>Self Control</vt:lpstr>
      <vt:lpstr>Self control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 Teacher</dc:creator>
  <cp:lastModifiedBy>Head Teacher</cp:lastModifiedBy>
  <cp:revision>23</cp:revision>
  <dcterms:created xsi:type="dcterms:W3CDTF">2020-08-18T20:40:01Z</dcterms:created>
  <dcterms:modified xsi:type="dcterms:W3CDTF">2020-09-02T20:11:08Z</dcterms:modified>
</cp:coreProperties>
</file>